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282FB-8C0D-433C-9DA7-40BA52FE8805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4F126-F18D-4015-9549-1888A3204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24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F126-F18D-4015-9549-1888A3204CF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81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F126-F18D-4015-9549-1888A3204CF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67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F126-F18D-4015-9549-1888A3204CF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F126-F18D-4015-9549-1888A3204CF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576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F126-F18D-4015-9549-1888A3204CF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5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F126-F18D-4015-9549-1888A3204CF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63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C39B-D93F-20D3-57B4-61CC97DC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9F1CD-80C4-87F2-7853-6592EBE45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1B3E2-AB17-08FB-A9D5-BBEE0A53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84A6-B2B3-CF0D-AEFA-8F1E8442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5C13-CF4A-D92A-B26E-22E8C953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19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B612-9843-1BC2-7D2C-F6FBAA02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A43F2-D726-0FF9-BFA5-FBA6C9309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A47E-2B65-D65E-AD7D-A015D718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66011-2135-9356-C505-AB23B28F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6F09-F92F-5E1D-F0D2-1D27FB65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78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C301C-E1E0-E92F-3FAE-80E30ABA4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107C9-9C67-6ED7-FAAC-95756716B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45CC0-EDF3-017D-0A08-CAB1DAC2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889B-ECEE-BA27-7CB7-3B1C37E6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8A73-93A1-D708-8704-FAFB626D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4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CFCC-004E-0405-5DDF-40BFACF8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AA10-D4B1-A9D8-0BCE-707054C01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8CD1-50F6-9B47-DEE9-C3E216C2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1171A-1A94-23E4-2634-190A2EED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6AA84-8536-30B1-DF4B-80069DA3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07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2834-551F-307C-E487-8F51890F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34E66-B342-5D97-80F2-0FA2C7306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2E58-D693-EAAD-C206-1D6AC5CB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D1CE-8042-19A5-0C9E-30DD9D0E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388EF-A198-0997-23C2-E07DAF75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91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40FD-CE43-6364-F7C9-AE5E05C3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FB92-9693-2C03-5FB1-C02A786A4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388B1-1474-7ECE-CE2B-ECB08B66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C8156-B186-C01D-127A-00F17EA9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391E5-8FD6-20F3-99CF-6568C7B9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61B49-D707-1AD6-5E0A-5B9F91A8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37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9E6F-0C21-68D4-C4A0-1EEA74F2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52478-BB27-9CD1-190F-896091267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F982B-5CAE-6643-56D7-93145E566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86D7B-EECA-88A6-E629-5DF678212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79766-5BE7-A7B0-8B93-4D409F98D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A13153-3C83-697B-36AC-CF1D9471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23834-33F0-D1C7-7F0E-DD845B0F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36265-E5E2-1D69-2704-F9FF208D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64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20C8-3363-A36D-7F63-A7CE6F3D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669D5-FDE3-3B11-16AA-982FA041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9B05F-B308-C24C-9C60-5C31CA00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BADE-9FC2-4845-21C3-A485A0E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8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03433-9638-74F1-B937-CF045A3D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2993E-C064-495B-FE11-86288907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C2D2-9EED-6E6F-3925-580B3CE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24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0451-5DB6-53AF-AFA0-143A4301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B454-2D93-6F63-9149-F18515F05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24A9E-0CAB-8503-6C67-C1270188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29DAA-B343-3AF7-AD27-7E51DF6F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6E3E3-F31C-EF96-24BF-2144D0AE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7DF16-A796-2B6B-3214-AD4FB49F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58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478A-D1D6-4F51-751D-EDED06ED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77668-8A71-9CEE-15B2-63663F312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93D79-79F4-3DA4-4EAE-A25F85C13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8E043-B66D-3D33-215C-566DFD94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E3169-6D16-5380-E71A-CC876EC7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5D2FD-860B-9911-6FC5-3D3653A5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22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813CD-6892-254D-7865-CEE69162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1938C-FFFF-1596-F6F0-DFA8DDCF9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D6268-776A-58F7-9F19-7A1A6FF01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9E0C1-1274-4572-A202-3B142CF2B4A4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0D50B-EDE9-C014-9CFE-917009BD7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6FBD3-37F9-BE10-8B41-D303DAE1B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83D36E-632D-4D3A-8355-A161A92D3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83A2B-376A-64F4-1D9C-D766CCE6C4F4}"/>
              </a:ext>
            </a:extLst>
          </p:cNvPr>
          <p:cNvSpPr txBox="1"/>
          <p:nvPr/>
        </p:nvSpPr>
        <p:spPr>
          <a:xfrm>
            <a:off x="0" y="28290"/>
            <a:ext cx="12192000" cy="325054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2" defTabSz="914400">
              <a:defRPr/>
            </a:pPr>
            <a:r>
              <a:rPr kumimoji="0" lang="en-IN" sz="1200" b="1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                                                                              | | Jai Sri Gurudev ||</a:t>
            </a:r>
            <a:br>
              <a:rPr kumimoji="0" lang="en-IN" sz="1200" b="1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IN" sz="1200" b="1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                                                                Sri AdichunchanagiriShikshana Trust ®</a:t>
            </a:r>
            <a:br>
              <a:rPr kumimoji="0" lang="en-US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IN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              </a:t>
            </a:r>
            <a:r>
              <a:rPr kumimoji="0" lang="en-IN" sz="24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SJB INSTITUTE OF TECHNOLOGY</a:t>
            </a:r>
            <a:br>
              <a:rPr kumimoji="0" lang="en-US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1900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   </a:t>
            </a:r>
            <a:r>
              <a:rPr kumimoji="0" lang="en-US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kumimoji="0" lang="en-US" sz="12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Autonomous Institution under Visvesvaraya Technological University, Belagavi  </a:t>
            </a:r>
            <a:endParaRPr kumimoji="0" lang="en-US" sz="1300" kern="1200" cap="none" spc="0" normalizeH="0" baseline="0" noProof="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 defTabSz="914400">
              <a:defRPr/>
            </a:pP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BGS Health &amp; Education City, Dr. </a:t>
            </a:r>
            <a:r>
              <a:rPr kumimoji="0" lang="en-US" sz="1300" b="1" kern="1200" cap="none" spc="0" normalizeH="0" baseline="0" noProof="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Vishnuvardhan</a:t>
            </a: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Road, </a:t>
            </a:r>
            <a:r>
              <a:rPr kumimoji="0" lang="en-US" sz="1300" b="1" kern="1200" cap="none" spc="0" normalizeH="0" baseline="0" noProof="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Kengeri</a:t>
            </a: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1300" b="1" kern="1200" cap="none" spc="0" normalizeH="0" baseline="0" noProof="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Bengaluru</a:t>
            </a: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- 560 060</a:t>
            </a:r>
            <a:endParaRPr kumimoji="0" lang="en-US" sz="1300" kern="1200" cap="none" spc="0" normalizeH="0" baseline="0" noProof="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 defTabSz="914400">
              <a:defRPr/>
            </a:pP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Approved by AICTE, New Delhi, Accredited by NAAC, New Delhi with ‘A+’ Grade </a:t>
            </a:r>
          </a:p>
          <a:p>
            <a:pPr lvl="2" defTabSz="914400">
              <a:defRPr/>
            </a:pP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 Accredited by  National Board of Accreditation, New Delhi</a:t>
            </a:r>
            <a:endParaRPr kumimoji="0" lang="en-US" sz="1300" kern="1200" cap="none" spc="0" normalizeH="0" baseline="0" noProof="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 defTabSz="914400">
              <a:lnSpc>
                <a:spcPct val="150000"/>
              </a:lnSpc>
              <a:defRPr/>
            </a:pPr>
            <a:r>
              <a:rPr kumimoji="0" lang="en-US" sz="13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Recognized by UGC, New Delhi with 2(f) and 12(B), Certified by ISO 9001-2015 </a:t>
            </a:r>
          </a:p>
          <a:p>
            <a:pPr lvl="2" defTabSz="914400">
              <a:lnSpc>
                <a:spcPct val="150000"/>
              </a:lnSpc>
              <a:defRPr/>
            </a:pPr>
            <a:br>
              <a:rPr kumimoji="0" lang="en-IN" sz="1200" b="1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IN" b="1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       </a:t>
            </a:r>
            <a:endParaRPr kumimoji="0" lang="en-US" sz="5400" kern="1200" cap="none" spc="0" normalizeH="0" baseline="0" noProof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7AC3AA-7883-A4EB-356D-2A3776A9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08" y="338298"/>
            <a:ext cx="974397" cy="97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9D9B349B-2A12-FEDE-2EFD-D1884B6F7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23" y1="53741" x2="42623" y2="53741"/>
                        <a14:foregroundMark x1="51639" y1="51701" x2="51639" y2="51701"/>
                        <a14:foregroundMark x1="52459" y1="48299" x2="52459" y2="48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6474" y="194426"/>
            <a:ext cx="1656503" cy="1357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5" descr="C:\Users\CSMV\Desktop\Desktop\Downloads\swamiji-bgs.png">
            <a:extLst>
              <a:ext uri="{FF2B5EF4-FFF2-40B4-BE49-F238E27FC236}">
                <a16:creationId xmlns:a16="http://schemas.microsoft.com/office/drawing/2014/main" id="{AB0CED79-21B4-200F-4934-A31517178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45" y="3374979"/>
            <a:ext cx="13398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0341A2-7712-B247-2AF5-522B4BB57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298" y="5092415"/>
            <a:ext cx="3520142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His Divine Soul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Jagadguru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Padmabushana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Dr.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Balagangadharanatha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Maha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Swamiji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Founder President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 Adichunchanagiri Shikshana Trust ®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1DD1B8D-EDE9-D92F-1991-48FC8141C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624" y="3383464"/>
            <a:ext cx="1339850" cy="172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E5C01F5B-6E8B-BBDA-F9D9-47331F1F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004" y="5064671"/>
            <a:ext cx="3283089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His Holiness Jagadguru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Dr.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Nirmalanandanatha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Maha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Swamiji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President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 Adichunchanagiri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Shikshana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Trust ®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35D0177-271D-403D-CE3E-82D51C731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932" y="3398698"/>
            <a:ext cx="1455429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49614E8C-BE36-55CA-501B-9634257AC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221" y="5050852"/>
            <a:ext cx="2880850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Revered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Sri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Dr.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Prakashanatha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Swamiji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Managing Director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BGS and SJB Group of Institutions</a:t>
            </a:r>
          </a:p>
        </p:txBody>
      </p:sp>
      <p:pic>
        <p:nvPicPr>
          <p:cNvPr id="13" name="Picture 28" descr="New scheme rolled out to help engg colleges get NBA tag">
            <a:extLst>
              <a:ext uri="{FF2B5EF4-FFF2-40B4-BE49-F238E27FC236}">
                <a16:creationId xmlns:a16="http://schemas.microsoft.com/office/drawing/2014/main" id="{454FB878-7D84-778B-7CC2-F808A538BE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7" t="10818" r="13861" b="11906"/>
          <a:stretch>
            <a:fillRect/>
          </a:stretch>
        </p:blipFill>
        <p:spPr>
          <a:xfrm>
            <a:off x="1309561" y="1563972"/>
            <a:ext cx="776288" cy="6365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F0786C-CA35-3880-C63E-E069F703306F}"/>
              </a:ext>
            </a:extLst>
          </p:cNvPr>
          <p:cNvSpPr txBox="1"/>
          <p:nvPr/>
        </p:nvSpPr>
        <p:spPr>
          <a:xfrm>
            <a:off x="592282" y="2240276"/>
            <a:ext cx="10183091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 defTabSz="914400">
              <a:lnSpc>
                <a:spcPct val="150000"/>
              </a:lnSpc>
              <a:defRPr/>
            </a:pPr>
            <a:r>
              <a:rPr kumimoji="0" lang="en-IN" sz="1400" b="1" kern="1200" cap="none" spc="0" normalizeH="0" baseline="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“A MINI PROJECT PRESENTATION ON CATERHUB” </a:t>
            </a:r>
          </a:p>
          <a:p>
            <a:pPr lvl="2" algn="ctr" defTabSz="914400">
              <a:lnSpc>
                <a:spcPct val="150000"/>
              </a:lnSpc>
              <a:defRPr/>
            </a:pPr>
            <a:r>
              <a:rPr kumimoji="0" lang="en-IN" sz="1400" b="1" kern="1200" cap="none" spc="0" normalizeH="0" baseline="0" noProof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SUBMITTED IN PARTIAL FULFILLMENT  OF THE REQUIREMENTS FOR THE AWARD OF THE DEGREE OF</a:t>
            </a:r>
          </a:p>
          <a:p>
            <a:pPr lvl="2" algn="ctr" defTabSz="914400">
              <a:lnSpc>
                <a:spcPct val="150000"/>
              </a:lnSpc>
              <a:defRPr/>
            </a:pPr>
            <a:r>
              <a:rPr lang="en-IN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lang="en-I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MASTER OF COMPUTER APPLICATIONS</a:t>
            </a:r>
            <a:r>
              <a:rPr kumimoji="0" lang="en-IN" sz="1400" b="1" kern="1200" cap="none" spc="0" normalizeH="0" baseline="0" noProof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1400" kern="1200" cap="none" spc="0" normalizeH="0" baseline="0" noProof="0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04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3" name="Rectangle 411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1C53E-F718-19E7-91DC-A88E2FD9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34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34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3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FF32B-9280-D987-6EF9-E5DB2ACFB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630" y="2219323"/>
            <a:ext cx="5657638" cy="4129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700" b="1" i="1" dirty="0"/>
              <a:t>Our </a:t>
            </a:r>
            <a:r>
              <a:rPr lang="en-IN" sz="1700" b="1" i="1" dirty="0" err="1"/>
              <a:t>CaterHub</a:t>
            </a:r>
            <a:r>
              <a:rPr lang="en-IN" sz="1700" b="1" i="1" dirty="0"/>
              <a:t> platform consists of multiple user-friendly pages, each designed with a clear purpose and elegant layout:</a:t>
            </a:r>
          </a:p>
          <a:p>
            <a:pPr lvl="2"/>
            <a:r>
              <a:rPr lang="en-IN" sz="1700" dirty="0"/>
              <a:t>Login Page</a:t>
            </a:r>
          </a:p>
          <a:p>
            <a:pPr lvl="2"/>
            <a:r>
              <a:rPr lang="en-IN" sz="1700" dirty="0"/>
              <a:t>Signup Page</a:t>
            </a:r>
          </a:p>
          <a:p>
            <a:pPr lvl="2"/>
            <a:r>
              <a:rPr lang="en-IN" sz="1700" dirty="0"/>
              <a:t>Home Page</a:t>
            </a:r>
          </a:p>
          <a:p>
            <a:pPr lvl="2"/>
            <a:r>
              <a:rPr lang="en-IN" sz="1700" dirty="0"/>
              <a:t>About Page</a:t>
            </a:r>
          </a:p>
          <a:p>
            <a:pPr lvl="2"/>
            <a:r>
              <a:rPr lang="en-IN" sz="1700" dirty="0"/>
              <a:t>Services Page</a:t>
            </a:r>
          </a:p>
          <a:p>
            <a:pPr lvl="2"/>
            <a:r>
              <a:rPr lang="en-IN" sz="1700" dirty="0"/>
              <a:t>Events Page</a:t>
            </a:r>
          </a:p>
          <a:p>
            <a:pPr lvl="2"/>
            <a:r>
              <a:rPr lang="en-IN" sz="1700" dirty="0"/>
              <a:t>Menu Page</a:t>
            </a:r>
          </a:p>
          <a:p>
            <a:pPr lvl="2"/>
            <a:r>
              <a:rPr lang="en-IN" sz="1700" dirty="0"/>
              <a:t>Contact Page</a:t>
            </a:r>
          </a:p>
          <a:p>
            <a:pPr lvl="2"/>
            <a:r>
              <a:rPr lang="en-IN" sz="1700" dirty="0"/>
              <a:t>Booking Page</a:t>
            </a:r>
          </a:p>
          <a:p>
            <a:pPr lvl="2"/>
            <a:r>
              <a:rPr lang="en-IN" sz="1700" dirty="0"/>
              <a:t>Payment Page</a:t>
            </a:r>
          </a:p>
          <a:p>
            <a:pPr lvl="2"/>
            <a:r>
              <a:rPr lang="en-IN" sz="1700" dirty="0"/>
              <a:t>Payment Success Page</a:t>
            </a:r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endParaRPr lang="en-IN" sz="17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D10386-4630-56D9-C639-79CADB08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997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2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4B094E-B3EE-7392-DD38-09EA2520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6753"/>
            <a:ext cx="10515600" cy="1064563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69F6AD-DFD9-6292-9BDA-D54C0D1CA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🔐 Login Page</a:t>
            </a:r>
          </a:p>
          <a:p>
            <a:pPr lvl="1"/>
            <a:r>
              <a:rPr lang="en-US" sz="1400" dirty="0"/>
              <a:t>A secure authentication module for registered users.</a:t>
            </a:r>
          </a:p>
          <a:p>
            <a:pPr lvl="1"/>
            <a:r>
              <a:rPr lang="en-US" sz="1400" dirty="0"/>
              <a:t>Validates input and provides real-time feedback messages.</a:t>
            </a:r>
          </a:p>
          <a:p>
            <a:pPr lvl="1"/>
            <a:r>
              <a:rPr lang="en-US" sz="1400" dirty="0"/>
              <a:t>Uses JWT for session-based access control.</a:t>
            </a:r>
          </a:p>
          <a:p>
            <a:pPr lvl="1"/>
            <a:r>
              <a:rPr lang="en-US" sz="1400" dirty="0"/>
              <a:t>On successful login, user is redirected to the homepage.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A38B8-4E5C-C161-EF50-9DC5F4530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📝 Signup Page</a:t>
            </a:r>
          </a:p>
          <a:p>
            <a:pPr lvl="1"/>
            <a:r>
              <a:rPr lang="en-US" sz="1400" dirty="0"/>
              <a:t>Allows new users to create an account.</a:t>
            </a:r>
          </a:p>
          <a:p>
            <a:pPr lvl="1"/>
            <a:r>
              <a:rPr lang="en-US" sz="1400" dirty="0"/>
              <a:t>Implements form validation and error handling.</a:t>
            </a:r>
          </a:p>
          <a:p>
            <a:pPr lvl="1"/>
            <a:r>
              <a:rPr lang="en-US" sz="1400" dirty="0"/>
              <a:t>Styled with smooth Framer Motion animations.</a:t>
            </a:r>
          </a:p>
          <a:p>
            <a:pPr lvl="1"/>
            <a:r>
              <a:rPr lang="en-US" sz="1400" dirty="0"/>
              <a:t>Collects user name, email, and password for registration.</a:t>
            </a:r>
          </a:p>
          <a:p>
            <a:pPr marL="457200" lvl="1" indent="0">
              <a:buNone/>
            </a:pPr>
            <a:endParaRPr lang="en-IN" sz="1400" dirty="0"/>
          </a:p>
          <a:p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5D8FF-0B9C-31A5-347C-FFA5BF4E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91" y="3500282"/>
            <a:ext cx="4674931" cy="245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B1D5E-3D0F-75C8-12E0-9AED39CC5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953" y="3500282"/>
            <a:ext cx="4674931" cy="245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1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8000-796D-7BB3-34C9-10313014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E54AA-96DE-B77A-BB99-4EFD43FB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6753"/>
            <a:ext cx="10515600" cy="1064563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1C16A9-9802-1CE6-AFFC-8F20AE821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🏡 Home Page</a:t>
            </a:r>
          </a:p>
          <a:p>
            <a:pPr lvl="1"/>
            <a:r>
              <a:rPr lang="en-US" sz="1400" dirty="0"/>
              <a:t>Features a dynamic </a:t>
            </a:r>
            <a:r>
              <a:rPr lang="en-US" sz="1400" b="1" dirty="0"/>
              <a:t>hero section</a:t>
            </a:r>
            <a:r>
              <a:rPr lang="en-US" sz="1400" dirty="0"/>
              <a:t> with typewriter text animation.</a:t>
            </a:r>
          </a:p>
          <a:p>
            <a:pPr lvl="1"/>
            <a:r>
              <a:rPr lang="en-US" sz="1400" dirty="0"/>
              <a:t>Includes </a:t>
            </a:r>
            <a:r>
              <a:rPr lang="en-US" sz="1400" b="1" dirty="0"/>
              <a:t>floating food images</a:t>
            </a:r>
            <a:r>
              <a:rPr lang="en-US" sz="1400" dirty="0"/>
              <a:t> and engaging visuals.</a:t>
            </a:r>
          </a:p>
          <a:p>
            <a:pPr lvl="1"/>
            <a:r>
              <a:rPr lang="en-US" sz="1400" dirty="0"/>
              <a:t>Contains </a:t>
            </a:r>
            <a:r>
              <a:rPr lang="en-US" sz="1400" b="1" dirty="0"/>
              <a:t>Call-to-Action (CTA)</a:t>
            </a:r>
            <a:r>
              <a:rPr lang="en-US" sz="1400" dirty="0"/>
              <a:t> buttons: “Book Now” and “Know More.”</a:t>
            </a:r>
          </a:p>
          <a:p>
            <a:pPr lvl="1"/>
            <a:r>
              <a:rPr lang="en-US" sz="1400" dirty="0"/>
              <a:t>Designed using Framer Motion for smooth entrance effects and animations.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6C643-38E2-81AB-BC30-911ADE5D4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👩‍🍳 About Page</a:t>
            </a:r>
          </a:p>
          <a:p>
            <a:pPr lvl="1"/>
            <a:r>
              <a:rPr lang="en-US" sz="1400" dirty="0"/>
              <a:t>Highlights the journey and values of </a:t>
            </a:r>
            <a:r>
              <a:rPr lang="en-US" sz="1400" dirty="0" err="1"/>
              <a:t>CaterHub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Includes an engaging “</a:t>
            </a:r>
            <a:r>
              <a:rPr lang="en-US" sz="1400" b="1" dirty="0"/>
              <a:t>Our Story</a:t>
            </a:r>
            <a:r>
              <a:rPr lang="en-US" sz="1400" dirty="0"/>
              <a:t>” section and client trust highlights.</a:t>
            </a:r>
          </a:p>
          <a:p>
            <a:pPr lvl="1"/>
            <a:r>
              <a:rPr lang="en-US" sz="1400" dirty="0"/>
              <a:t>Contains a </a:t>
            </a:r>
            <a:r>
              <a:rPr lang="en-US" sz="1400" b="1" dirty="0"/>
              <a:t>team showcase</a:t>
            </a:r>
            <a:r>
              <a:rPr lang="en-US" sz="1400" dirty="0"/>
              <a:t> of chefs and professionals.</a:t>
            </a:r>
          </a:p>
          <a:p>
            <a:pPr lvl="1"/>
            <a:r>
              <a:rPr lang="en-US" sz="1400" dirty="0"/>
              <a:t>Framer Motion animations enhance the storytelling experience.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933AC-52C5-BA2F-3740-4CABE89B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623" y="3908826"/>
            <a:ext cx="4674931" cy="221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65721-FCA0-3C97-EBB4-CD75CEA4D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617" y="3908826"/>
            <a:ext cx="4674931" cy="22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2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0B10-B2BA-4E2F-DE86-6D8E5C73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79586-E2A9-C225-3B45-EC653787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6753"/>
            <a:ext cx="10515600" cy="1064563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D38F99-B82E-DB59-8215-EC9E795F9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🛎️ Services Page</a:t>
            </a:r>
          </a:p>
          <a:p>
            <a:pPr lvl="1"/>
            <a:r>
              <a:rPr lang="en-US" sz="1400" dirty="0"/>
              <a:t>Displays various </a:t>
            </a:r>
            <a:r>
              <a:rPr lang="en-US" sz="1400" b="1" dirty="0"/>
              <a:t>catering services</a:t>
            </a:r>
            <a:r>
              <a:rPr lang="en-US" sz="1400" dirty="0"/>
              <a:t> offered by </a:t>
            </a:r>
            <a:r>
              <a:rPr lang="en-US" sz="1400" dirty="0" err="1"/>
              <a:t>CaterHub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Visually engaging layout using icons and content blocks.</a:t>
            </a:r>
          </a:p>
          <a:p>
            <a:pPr lvl="1"/>
            <a:r>
              <a:rPr lang="en-US" sz="1400" dirty="0"/>
              <a:t>Includes </a:t>
            </a:r>
            <a:r>
              <a:rPr lang="en-US" sz="1400" b="1" dirty="0"/>
              <a:t>hover effects</a:t>
            </a:r>
            <a:r>
              <a:rPr lang="en-US" sz="1400" dirty="0"/>
              <a:t> and </a:t>
            </a:r>
            <a:r>
              <a:rPr lang="en-US" sz="1400" b="1" dirty="0"/>
              <a:t>smooth animations</a:t>
            </a:r>
            <a:r>
              <a:rPr lang="en-US" sz="1400" dirty="0"/>
              <a:t> for interactivity.</a:t>
            </a:r>
          </a:p>
          <a:p>
            <a:pPr lvl="1"/>
            <a:r>
              <a:rPr lang="en-US" sz="1400" dirty="0"/>
              <a:t>The content is </a:t>
            </a:r>
            <a:r>
              <a:rPr lang="en-US" sz="1400" b="1" dirty="0"/>
              <a:t>read-only</a:t>
            </a:r>
            <a:r>
              <a:rPr lang="en-US" sz="1400" dirty="0"/>
              <a:t> — it’s for displaying available services only.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6C3C5-F287-D69D-9E77-AD52C2A8B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🎉 Events Page</a:t>
            </a:r>
          </a:p>
          <a:p>
            <a:pPr lvl="1"/>
            <a:r>
              <a:rPr lang="en-US" sz="1400" dirty="0"/>
              <a:t>Showcases categories of events like </a:t>
            </a:r>
            <a:r>
              <a:rPr lang="en-US" sz="1400" b="1" dirty="0"/>
              <a:t>Weddings, Corporate, Cocktail, Buffet</a:t>
            </a:r>
            <a:r>
              <a:rPr lang="en-US" sz="1400" dirty="0"/>
              <a:t>, etc.</a:t>
            </a:r>
          </a:p>
          <a:p>
            <a:pPr lvl="1"/>
            <a:r>
              <a:rPr lang="en-US" sz="1400" dirty="0"/>
              <a:t>Includes a dynamic </a:t>
            </a:r>
            <a:r>
              <a:rPr lang="en-US" sz="1400" b="1" dirty="0"/>
              <a:t>gallery with category filters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Hover effects and animations create a lively browsing experience.</a:t>
            </a:r>
          </a:p>
          <a:p>
            <a:pPr lvl="1"/>
            <a:r>
              <a:rPr lang="en-US" sz="1400" dirty="0"/>
              <a:t>It is a </a:t>
            </a:r>
            <a:r>
              <a:rPr lang="en-US" sz="1400" b="1" dirty="0"/>
              <a:t>display-only page</a:t>
            </a:r>
            <a:r>
              <a:rPr lang="en-US" sz="1400" dirty="0"/>
              <a:t>, not linked to booking directly.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0EF97-C04A-9877-BAF3-849039BF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623" y="3914128"/>
            <a:ext cx="4674931" cy="2202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227C3-1ED2-EBBB-FDFE-152177900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617" y="3912490"/>
            <a:ext cx="4674931" cy="22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7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011B-06EB-C106-99A3-9273FDBA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86D37-5BBD-81C2-2B51-A4A9E711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6753"/>
            <a:ext cx="10515600" cy="1064563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476E2-A5E4-CD21-562A-6153B81FF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🍲 Menu Page</a:t>
            </a:r>
          </a:p>
          <a:p>
            <a:pPr lvl="1"/>
            <a:r>
              <a:rPr lang="en-US" sz="1400" dirty="0"/>
              <a:t>Provides a visually rich </a:t>
            </a:r>
            <a:r>
              <a:rPr lang="en-US" sz="1400" b="1" dirty="0"/>
              <a:t>display of menu options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Categorized menus  shown with appealing food images.</a:t>
            </a:r>
          </a:p>
          <a:p>
            <a:pPr lvl="1"/>
            <a:r>
              <a:rPr lang="en-US" sz="1400" dirty="0"/>
              <a:t>Fully </a:t>
            </a:r>
            <a:r>
              <a:rPr lang="en-US" sz="1400" b="1" dirty="0"/>
              <a:t>responsive layout</a:t>
            </a:r>
            <a:r>
              <a:rPr lang="en-US" sz="1400" dirty="0"/>
              <a:t> for mobile and desktop users.</a:t>
            </a:r>
          </a:p>
          <a:p>
            <a:pPr lvl="1"/>
            <a:r>
              <a:rPr lang="en-US" sz="1400" dirty="0"/>
              <a:t>The page is read-only and is used only to display the available menu options.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B856A0-0D07-278B-410D-8E90CA7A3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2994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📬 Contact Page</a:t>
            </a:r>
          </a:p>
          <a:p>
            <a:pPr lvl="1"/>
            <a:r>
              <a:rPr lang="en-US" sz="1400" dirty="0"/>
              <a:t>Includes a clean </a:t>
            </a:r>
            <a:r>
              <a:rPr lang="en-US" sz="1400" b="1" dirty="0"/>
              <a:t>contact form</a:t>
            </a:r>
            <a:r>
              <a:rPr lang="en-US" sz="1400" dirty="0"/>
              <a:t> for user queries and feedback.</a:t>
            </a:r>
          </a:p>
          <a:p>
            <a:pPr lvl="1"/>
            <a:r>
              <a:rPr lang="en-US" sz="1400" dirty="0"/>
              <a:t>Fields: Name, Email, Message – with validation.</a:t>
            </a:r>
          </a:p>
          <a:p>
            <a:pPr lvl="1"/>
            <a:r>
              <a:rPr lang="en-US" sz="1400" dirty="0"/>
              <a:t>Styled using Framer Motion animations for input and button elements.</a:t>
            </a:r>
          </a:p>
          <a:p>
            <a:pPr lvl="1"/>
            <a:r>
              <a:rPr lang="en-US" sz="1400" dirty="0"/>
              <a:t>Contact details and an </a:t>
            </a:r>
            <a:r>
              <a:rPr lang="en-US" sz="1400" b="1" dirty="0"/>
              <a:t>embedded Google Map</a:t>
            </a:r>
            <a:r>
              <a:rPr lang="en-US" sz="1400" dirty="0"/>
              <a:t> are provided for user convenience.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71658-137C-74D5-F50D-22357449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36" y="3914128"/>
            <a:ext cx="4653304" cy="2202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F62C0-D3D6-9DCC-57D1-015CC577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099" y="3912490"/>
            <a:ext cx="4653966" cy="22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0905C-D566-F14E-7A03-D70DC53A7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219AA2-0FE2-B90C-EF67-1ECDB92D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6753"/>
            <a:ext cx="10515600" cy="1064563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273AE-69C3-64C7-B852-2F601E948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7858"/>
            <a:ext cx="5181600" cy="459396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📝 Booking Page</a:t>
            </a:r>
          </a:p>
          <a:p>
            <a:pPr lvl="1"/>
            <a:r>
              <a:rPr lang="en-US" sz="1400" dirty="0"/>
              <a:t>Users can schedule catering services by filling out a </a:t>
            </a:r>
            <a:r>
              <a:rPr lang="en-US" sz="1400" b="1" dirty="0"/>
              <a:t>detailed booking form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Fields include: Event Type, Service Preference, Menu, Location, Contact Info, Date.</a:t>
            </a:r>
          </a:p>
          <a:p>
            <a:pPr lvl="1"/>
            <a:r>
              <a:rPr lang="en-US" sz="1400" dirty="0"/>
              <a:t>Form supports </a:t>
            </a:r>
            <a:r>
              <a:rPr lang="en-US" sz="1400" b="1" dirty="0"/>
              <a:t>real-time validation</a:t>
            </a:r>
            <a:r>
              <a:rPr lang="en-US" sz="1400" dirty="0"/>
              <a:t> for inputs like name, email, phone number.</a:t>
            </a:r>
          </a:p>
          <a:p>
            <a:pPr lvl="1"/>
            <a:r>
              <a:rPr lang="en-US" sz="1400" dirty="0"/>
              <a:t>Dropdowns dynamically update state and city based on selected country.</a:t>
            </a:r>
          </a:p>
          <a:p>
            <a:pPr lvl="1"/>
            <a:r>
              <a:rPr lang="en-US" sz="1400" dirty="0"/>
              <a:t>A "Proceed to Payment" button redirects users to the payment page.</a:t>
            </a:r>
          </a:p>
          <a:p>
            <a:pPr marL="0" indent="0">
              <a:buNone/>
            </a:pPr>
            <a:endParaRPr lang="en-IN" sz="1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5ED21-868D-B8F7-246A-C26FA413D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7858"/>
            <a:ext cx="5181600" cy="50149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💰 Payment Page</a:t>
            </a:r>
          </a:p>
          <a:p>
            <a:pPr lvl="1"/>
            <a:r>
              <a:rPr lang="en-US" sz="1400" dirty="0"/>
              <a:t>Fetches the most recent </a:t>
            </a:r>
            <a:r>
              <a:rPr lang="en-US" sz="1400" b="1" dirty="0"/>
              <a:t>booking details dynamically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Calculates the </a:t>
            </a:r>
            <a:r>
              <a:rPr lang="en-US" sz="1400" b="1" dirty="0"/>
              <a:t>total price</a:t>
            </a:r>
            <a:r>
              <a:rPr lang="en-US" sz="1400" dirty="0"/>
              <a:t> based on selected services.</a:t>
            </a:r>
          </a:p>
          <a:p>
            <a:pPr lvl="1"/>
            <a:r>
              <a:rPr lang="en-US" sz="1400" dirty="0"/>
              <a:t>Offers multiple </a:t>
            </a:r>
            <a:r>
              <a:rPr lang="en-US" sz="1400" b="1" dirty="0"/>
              <a:t>payment method options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On successful payment, an </a:t>
            </a:r>
            <a:r>
              <a:rPr lang="en-US" sz="1400" b="1" dirty="0"/>
              <a:t>invoice is generated</a:t>
            </a:r>
            <a:r>
              <a:rPr lang="en-US" sz="1400" dirty="0"/>
              <a:t> for the user.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792ED-B152-BBA9-B75E-95D46C8CC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199" y="4119323"/>
            <a:ext cx="4653304" cy="218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E40FA-5950-3680-1D12-D69F2931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099" y="4113891"/>
            <a:ext cx="4653966" cy="21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5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E939-40B7-4F02-3388-2F9A1292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B9E767-A02E-2A98-E54A-3E9F7615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6753"/>
            <a:ext cx="10515600" cy="1064563"/>
          </a:xfrm>
        </p:spPr>
        <p:txBody>
          <a:bodyPr>
            <a:normAutofit fontScale="90000"/>
          </a:bodyPr>
          <a:lstStyle/>
          <a:p>
            <a: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  <a:br>
              <a:rPr lang="en-IN" sz="4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C4DCC4-486C-F14D-2695-E5EE384E6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3115"/>
            <a:ext cx="5181600" cy="48085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🎉 Payment Success Page</a:t>
            </a:r>
          </a:p>
          <a:p>
            <a:pPr lvl="1"/>
            <a:r>
              <a:rPr lang="en-US" sz="1400" dirty="0"/>
              <a:t>Confirms the </a:t>
            </a:r>
            <a:r>
              <a:rPr lang="en-US" sz="1400" b="1" dirty="0"/>
              <a:t>successful transaction</a:t>
            </a:r>
            <a:r>
              <a:rPr lang="en-US" sz="1400" dirty="0"/>
              <a:t> with a clean and visually appealing message.</a:t>
            </a:r>
          </a:p>
          <a:p>
            <a:pPr lvl="1"/>
            <a:r>
              <a:rPr lang="en-US" sz="1400" dirty="0"/>
              <a:t>Includes smooth </a:t>
            </a:r>
            <a:r>
              <a:rPr lang="en-US" sz="1400" b="1" dirty="0"/>
              <a:t>Framer Motion animations</a:t>
            </a:r>
            <a:r>
              <a:rPr lang="en-US" sz="1400" dirty="0"/>
              <a:t> for UI elements.</a:t>
            </a:r>
          </a:p>
          <a:p>
            <a:pPr lvl="1"/>
            <a:r>
              <a:rPr lang="en-US" sz="1400" dirty="0"/>
              <a:t>Displays booking confirmation and optional invoice download.</a:t>
            </a:r>
          </a:p>
          <a:p>
            <a:pPr lvl="1"/>
            <a:r>
              <a:rPr lang="en-US" sz="1400" dirty="0"/>
              <a:t>Final step in the booking flow — reassures the user everything is completed.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32B3E-3117-E21B-BB5D-201934F0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035" y="3952175"/>
            <a:ext cx="4610961" cy="21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7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2A625D-4E5F-AE52-5E4B-96DF518D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6408"/>
          </a:xfrm>
        </p:spPr>
        <p:txBody>
          <a:bodyPr>
            <a:normAutofit/>
          </a:bodyPr>
          <a:lstStyle/>
          <a:p>
            <a:r>
              <a:rPr lang="en-IN" sz="4000" dirty="0"/>
              <a:t>DATABASE SNAPSHOTS – MYSQL INTEGRATION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F34845-2540-9C9A-9962-C605F814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646" y="1989843"/>
            <a:ext cx="9998651" cy="16175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E603-0A8B-30A2-2F0A-D2149176C54E}"/>
              </a:ext>
            </a:extLst>
          </p:cNvPr>
          <p:cNvSpPr txBox="1"/>
          <p:nvPr/>
        </p:nvSpPr>
        <p:spPr>
          <a:xfrm>
            <a:off x="915156" y="1506022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User Data Storage Snapshot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C85CC-A45C-4FAD-937C-93DCE492E5EC}"/>
              </a:ext>
            </a:extLst>
          </p:cNvPr>
          <p:cNvSpPr txBox="1"/>
          <p:nvPr/>
        </p:nvSpPr>
        <p:spPr>
          <a:xfrm>
            <a:off x="915156" y="3792022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User Inquiries Storage Snapshot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407DC7-E1F7-D580-252A-8FFC2F72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46" y="4346021"/>
            <a:ext cx="9998650" cy="18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27BB6-EFD8-2B3B-4040-AAE16C49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F38EAE-A855-D288-68C3-D266F69F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6408"/>
          </a:xfrm>
        </p:spPr>
        <p:txBody>
          <a:bodyPr>
            <a:normAutofit/>
          </a:bodyPr>
          <a:lstStyle/>
          <a:p>
            <a:r>
              <a:rPr lang="en-IN" sz="4000" dirty="0"/>
              <a:t>DATABASE SNAPSHOTS – MYSQL INTEGRATION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15C4F3-17C5-BE37-6FEB-CE90EFEF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646" y="1989843"/>
            <a:ext cx="9998651" cy="16175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938D5-DA3B-1A07-3F7C-EFF4D1EBC997}"/>
              </a:ext>
            </a:extLst>
          </p:cNvPr>
          <p:cNvSpPr txBox="1"/>
          <p:nvPr/>
        </p:nvSpPr>
        <p:spPr>
          <a:xfrm>
            <a:off x="915156" y="1506022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Booking Data Snapshot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CB2E-9371-5712-30D3-BB8FA247D9F8}"/>
              </a:ext>
            </a:extLst>
          </p:cNvPr>
          <p:cNvSpPr txBox="1"/>
          <p:nvPr/>
        </p:nvSpPr>
        <p:spPr>
          <a:xfrm>
            <a:off x="915156" y="3801854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Payment Records Snapshot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63DB1F-86F0-D1A3-812D-EA052A34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646" y="4346020"/>
            <a:ext cx="6034979" cy="1814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01393-DD98-2E20-B85A-7D3E25CB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517" y="4346020"/>
            <a:ext cx="3529780" cy="1110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8F5DA-916A-B207-DBFA-2544E347282E}"/>
              </a:ext>
            </a:extLst>
          </p:cNvPr>
          <p:cNvSpPr txBox="1"/>
          <p:nvPr/>
        </p:nvSpPr>
        <p:spPr>
          <a:xfrm>
            <a:off x="7448711" y="3826438"/>
            <a:ext cx="40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JWT Blacklist Storage Snapshot</a:t>
            </a:r>
          </a:p>
        </p:txBody>
      </p:sp>
    </p:spTree>
    <p:extLst>
      <p:ext uri="{BB962C8B-B14F-4D97-AF65-F5344CB8AC3E}">
        <p14:creationId xmlns:p14="http://schemas.microsoft.com/office/powerpoint/2010/main" val="209259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8F238-400E-10B2-63EE-845D1444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8D93-B2F9-98A0-5CA8-47677DA3C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5259320" cy="37290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Integrate a </a:t>
            </a:r>
            <a:r>
              <a:rPr lang="en-US" sz="1700" b="1" dirty="0"/>
              <a:t>Collaboration Hub</a:t>
            </a:r>
            <a:r>
              <a:rPr lang="en-US" sz="1700" dirty="0"/>
              <a:t> for service providers and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Enable </a:t>
            </a:r>
            <a:r>
              <a:rPr lang="en-US" sz="1700" b="1" dirty="0"/>
              <a:t>real-time chat support</a:t>
            </a:r>
            <a:r>
              <a:rPr lang="en-US" sz="1700" dirty="0"/>
              <a:t> for faster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Add </a:t>
            </a:r>
            <a:r>
              <a:rPr lang="en-US" sz="1700" b="1" dirty="0"/>
              <a:t>AI-powered menu suggestions</a:t>
            </a:r>
            <a:r>
              <a:rPr lang="en-US" sz="1700" dirty="0"/>
              <a:t> based on event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Introduce </a:t>
            </a:r>
            <a:r>
              <a:rPr lang="en-US" sz="1700" b="1" dirty="0"/>
              <a:t>multi-language support</a:t>
            </a:r>
            <a:r>
              <a:rPr lang="en-US" sz="1700" dirty="0"/>
              <a:t> for better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Expand platform to support </a:t>
            </a:r>
            <a:r>
              <a:rPr lang="en-US" sz="1700" b="1" dirty="0"/>
              <a:t>multiple vendor bookings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IN" sz="17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4CC71E-29C9-1697-23A8-35E49F65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r="31082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3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table set up for a wedding reception">
            <a:extLst>
              <a:ext uri="{FF2B5EF4-FFF2-40B4-BE49-F238E27FC236}">
                <a16:creationId xmlns:a16="http://schemas.microsoft.com/office/drawing/2014/main" id="{06265C59-403C-C05D-D5C2-B2F165B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25057-8BCE-3196-4DF2-735E50379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26754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CATERHUB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86E4E-3377-05AF-8AA9-BC2713B73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13875"/>
            <a:ext cx="9144000" cy="109839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  <a:latin typeface="Calisto MT (Body)"/>
              </a:rPr>
              <a:t>A </a:t>
            </a:r>
            <a:r>
              <a:rPr lang="en-US" b="1" i="1" dirty="0">
                <a:solidFill>
                  <a:srgbClr val="FFFFFF"/>
                </a:solidFill>
              </a:rPr>
              <a:t>Web-Based</a:t>
            </a:r>
            <a:r>
              <a:rPr lang="en-US" b="1" i="1" dirty="0">
                <a:solidFill>
                  <a:srgbClr val="FFFFFF"/>
                </a:solidFill>
                <a:latin typeface="Calisto MT (Body)"/>
              </a:rPr>
              <a:t> Catering Service Platform</a:t>
            </a:r>
            <a:endParaRPr lang="en-IN" b="1" i="1" dirty="0">
              <a:solidFill>
                <a:srgbClr val="FFFFFF"/>
              </a:solidFill>
              <a:latin typeface="Calisto MT (Body)"/>
            </a:endParaRPr>
          </a:p>
          <a:p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8BAFB-6BA2-B97C-D79F-80E773A1035F}"/>
              </a:ext>
            </a:extLst>
          </p:cNvPr>
          <p:cNvSpPr txBox="1"/>
          <p:nvPr/>
        </p:nvSpPr>
        <p:spPr>
          <a:xfrm>
            <a:off x="849262" y="4193692"/>
            <a:ext cx="50992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GUIDED BY,</a:t>
            </a:r>
          </a:p>
          <a:p>
            <a:pPr lvl="1"/>
            <a:r>
              <a:rPr lang="en-IN" sz="1600" b="1" dirty="0"/>
              <a:t>NAME: </a:t>
            </a:r>
            <a:r>
              <a:rPr lang="en-IN" sz="1600" dirty="0"/>
              <a:t>Dr. VINAY K</a:t>
            </a:r>
          </a:p>
          <a:p>
            <a:pPr lvl="1"/>
            <a:r>
              <a:rPr lang="en-IN" sz="1600" b="1" dirty="0"/>
              <a:t>DESIGNATION: </a:t>
            </a:r>
            <a:r>
              <a:rPr lang="en-IN" sz="1600" dirty="0"/>
              <a:t>ASSOCIATE PROFESSOR</a:t>
            </a:r>
          </a:p>
          <a:p>
            <a:pPr lvl="1"/>
            <a:r>
              <a:rPr lang="en-IN" sz="1600" b="1" dirty="0"/>
              <a:t>DEPARTMENT: </a:t>
            </a:r>
            <a:r>
              <a:rPr lang="en-IN" sz="1600" dirty="0"/>
              <a:t>MCA</a:t>
            </a:r>
          </a:p>
          <a:p>
            <a:pPr lvl="1"/>
            <a:r>
              <a:rPr lang="en-IN" sz="1600" b="1" dirty="0"/>
              <a:t>COLLEGE:</a:t>
            </a:r>
            <a:r>
              <a:rPr lang="en-IN" sz="1600" dirty="0"/>
              <a:t> SJB INSTITUTE OF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EE817-4F05-7196-B6D5-4A2D7AF13E55}"/>
              </a:ext>
            </a:extLst>
          </p:cNvPr>
          <p:cNvSpPr txBox="1"/>
          <p:nvPr/>
        </p:nvSpPr>
        <p:spPr>
          <a:xfrm>
            <a:off x="6494319" y="4200949"/>
            <a:ext cx="4848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PRESENTED BY,</a:t>
            </a:r>
          </a:p>
          <a:p>
            <a:pPr lvl="1"/>
            <a:r>
              <a:rPr lang="en-IN" sz="1600" b="1" dirty="0"/>
              <a:t>NAME: </a:t>
            </a:r>
            <a:r>
              <a:rPr lang="en-IN" sz="1600" dirty="0"/>
              <a:t>DIVYA J, KAVYA S, &amp; RACHANA R</a:t>
            </a:r>
          </a:p>
          <a:p>
            <a:pPr lvl="1"/>
            <a:r>
              <a:rPr lang="en-IN" sz="1600" b="1" dirty="0"/>
              <a:t>USN:</a:t>
            </a:r>
            <a:r>
              <a:rPr lang="en-IN" sz="1600" dirty="0"/>
              <a:t> 1JB23MC010, 1JB23MC015, 1JB23MC035</a:t>
            </a:r>
          </a:p>
          <a:p>
            <a:pPr lvl="1"/>
            <a:r>
              <a:rPr lang="en-IN" sz="1600" b="1" dirty="0"/>
              <a:t>DEPARTMENT: </a:t>
            </a:r>
            <a:r>
              <a:rPr lang="en-IN" sz="1600" dirty="0"/>
              <a:t>MCA</a:t>
            </a:r>
          </a:p>
          <a:p>
            <a:pPr lvl="1"/>
            <a:r>
              <a:rPr lang="en-IN" sz="1600" b="1" dirty="0"/>
              <a:t>YEAR &amp; SEM : </a:t>
            </a:r>
            <a:r>
              <a:rPr lang="en-IN" sz="1600" dirty="0"/>
              <a:t>2</a:t>
            </a:r>
            <a:r>
              <a:rPr lang="en-IN" sz="1600" baseline="30000" dirty="0"/>
              <a:t>nd</a:t>
            </a:r>
            <a:r>
              <a:rPr lang="en-IN" sz="1600" dirty="0"/>
              <a:t> YEAR, 3</a:t>
            </a:r>
            <a:r>
              <a:rPr lang="en-IN" sz="1600" baseline="30000" dirty="0"/>
              <a:t>rd</a:t>
            </a:r>
            <a:r>
              <a:rPr lang="en-IN" sz="1600" dirty="0"/>
              <a:t> SEM</a:t>
            </a:r>
          </a:p>
          <a:p>
            <a:pPr lvl="1"/>
            <a:r>
              <a:rPr lang="en-IN" sz="1600" b="1" dirty="0"/>
              <a:t>COLLEGE:</a:t>
            </a:r>
            <a:r>
              <a:rPr lang="en-IN" sz="1600" dirty="0"/>
              <a:t> SJB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79536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2" name="Rectangle 514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ECA4F-08CE-4721-5D6D-070F3FE8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086AC-0F9C-2E2E-B0CD-C8AE705990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6680" y="2405067"/>
            <a:ext cx="5158875" cy="37290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CaterHub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provides a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simple and efficient platform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for catering service bookings.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Reduces manual effort and streamlines the entire booking process.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Improves customer experience with a clean and accessible interface.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Offers a centralized system for event planning and booking.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Lays the foundation for future upgrades and integrations.</a:t>
            </a:r>
          </a:p>
        </p:txBody>
      </p:sp>
      <p:pic>
        <p:nvPicPr>
          <p:cNvPr id="5122" name="Picture 2" descr="brown and white donuts on black tray">
            <a:extLst>
              <a:ext uri="{FF2B5EF4-FFF2-40B4-BE49-F238E27FC236}">
                <a16:creationId xmlns:a16="http://schemas.microsoft.com/office/drawing/2014/main" id="{24F5C1F0-14A4-E3D5-8609-E2135D50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6222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E3C2-09BD-D613-ADD0-CB73224E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BIBILOGRAPHY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7E40-9AA9-ED12-B94F-36367F3229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Autofit/>
          </a:bodyPr>
          <a:lstStyle/>
          <a:p>
            <a:pPr marL="0" indent="0">
              <a:buNone/>
            </a:pPr>
            <a:r>
              <a:rPr lang="en-IN" sz="1500" dirty="0"/>
              <a:t>[1] S. Patel and A. Gupta, “Enhancing E-Commerce Platforms with React.js and Tailwind CSS for Optimal User Experience,” Journal of Computer Science &amp; Engineering, vol. 20, no. 4,pp.210–225, 2022.</a:t>
            </a:r>
          </a:p>
          <a:p>
            <a:pPr marL="0" indent="0">
              <a:buNone/>
            </a:pPr>
            <a:r>
              <a:rPr lang="en-IN" sz="1500" dirty="0"/>
              <a:t>[2] R. K. Sharma, T. Verma, and M. Das, “Security Considerations in Web Applications: Implementing JWT and </a:t>
            </a:r>
            <a:r>
              <a:rPr lang="en-IN" sz="1500" dirty="0" err="1"/>
              <a:t>Bcrypt</a:t>
            </a:r>
            <a:r>
              <a:rPr lang="en-IN" sz="1500" dirty="0"/>
              <a:t>,” Cybersecurity and Web Technologies Journal, vol. 18, no. 3, pp. 134–150, 2021.</a:t>
            </a:r>
          </a:p>
          <a:p>
            <a:pPr marL="0" indent="0">
              <a:buNone/>
            </a:pPr>
            <a:r>
              <a:rPr lang="en-IN" sz="1500" dirty="0"/>
              <a:t>[3] L. Fernandez and J. Brown, “Scalable Web Development Using Node.js and Express.js,” Journal of Software Engineering and Applications, vol. 12, no. 6, pp. 89–105, 2020.</a:t>
            </a:r>
          </a:p>
          <a:p>
            <a:pPr marL="0" indent="0">
              <a:buNone/>
            </a:pPr>
            <a:r>
              <a:rPr lang="en-IN" sz="1500" dirty="0"/>
              <a:t>[4] React.js Documentation – https://react.dev  </a:t>
            </a:r>
          </a:p>
          <a:p>
            <a:pPr marL="0" indent="0">
              <a:buNone/>
            </a:pPr>
            <a:r>
              <a:rPr lang="en-IN" sz="1500" dirty="0"/>
              <a:t>[5] Tailwind CSS – https://tailwindcss.com/docs  </a:t>
            </a:r>
          </a:p>
          <a:p>
            <a:pPr marL="0" indent="0">
              <a:buNone/>
            </a:pPr>
            <a:r>
              <a:rPr lang="en-IN" sz="1500" dirty="0"/>
              <a:t>[6] Framer Motion – https://www.framer.com/motion  </a:t>
            </a:r>
          </a:p>
          <a:p>
            <a:pPr marL="0" indent="0">
              <a:buNone/>
            </a:pPr>
            <a:r>
              <a:rPr lang="en-IN" sz="1500" dirty="0"/>
              <a:t>[7] Node.js &amp; Express – https://nodejs.org, https://expressjs.com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03A44-DC33-864B-0125-471B65822D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500" dirty="0"/>
              <a:t>[8] MySQL Workbench – https://dev.mysql.com  </a:t>
            </a:r>
          </a:p>
          <a:p>
            <a:pPr marL="0" indent="0">
              <a:buNone/>
            </a:pPr>
            <a:r>
              <a:rPr lang="en-IN" sz="1500" dirty="0"/>
              <a:t>[9] W3Schools – https://www.w3schools.com  </a:t>
            </a:r>
          </a:p>
          <a:p>
            <a:pPr marL="0" indent="0">
              <a:buNone/>
            </a:pPr>
            <a:r>
              <a:rPr lang="en-IN" sz="1500" dirty="0"/>
              <a:t>[10] MDN Web Docs – https://developer.mozilla.org  </a:t>
            </a:r>
          </a:p>
          <a:p>
            <a:pPr marL="0" indent="0">
              <a:buNone/>
            </a:pPr>
            <a:r>
              <a:rPr lang="en-IN" sz="1500" dirty="0"/>
              <a:t>[11] Stack Overflow – https://stackoverflow.com  </a:t>
            </a:r>
          </a:p>
          <a:p>
            <a:pPr marL="0" indent="0">
              <a:buNone/>
            </a:pPr>
            <a:r>
              <a:rPr lang="en-IN" sz="1500" dirty="0"/>
              <a:t>[12] GitHub Discussions – https://github.com/discussions  </a:t>
            </a:r>
          </a:p>
          <a:p>
            <a:pPr marL="0" indent="0">
              <a:buNone/>
            </a:pPr>
            <a:r>
              <a:rPr lang="en-IN" sz="1500" dirty="0"/>
              <a:t>[13] </a:t>
            </a:r>
            <a:r>
              <a:rPr lang="en-IN" sz="1500" dirty="0" err="1"/>
              <a:t>CaterServ</a:t>
            </a:r>
            <a:r>
              <a:rPr lang="en-IN" sz="1500" dirty="0"/>
              <a:t> Template – https://themewagon.github.io/CaterServ  </a:t>
            </a:r>
          </a:p>
          <a:p>
            <a:pPr marL="0" indent="0">
              <a:buNone/>
            </a:pPr>
            <a:r>
              <a:rPr lang="en-IN" sz="1500" dirty="0"/>
              <a:t>[14] YouTube Tutorials – https://www.youtube.com </a:t>
            </a:r>
          </a:p>
          <a:p>
            <a:pPr marL="0" indent="0">
              <a:buNone/>
            </a:pP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05751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F58EDD9-0685-44E6-9B72-108BB10E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D1D5C3-1B33-750B-40BB-F27D7D0C1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7251" y="1504378"/>
            <a:ext cx="6562262" cy="38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effectLst/>
              </a:rPr>
              <a:t>🙏 Thank You!</a:t>
            </a:r>
          </a:p>
          <a:p>
            <a:pPr algn="r">
              <a:spcAft>
                <a:spcPts val="800"/>
              </a:spcAft>
            </a:pPr>
            <a:r>
              <a:rPr kumimoji="0" lang="en-US" altLang="en-US" sz="2900" b="0" i="0" u="none" strike="noStrike" cap="none" normalizeH="0" baseline="0" dirty="0">
                <a:ln>
                  <a:noFill/>
                </a:ln>
                <a:effectLst/>
              </a:rPr>
              <a:t>             We appreciate your time and attention.</a:t>
            </a:r>
            <a:br>
              <a:rPr kumimoji="0" lang="en-US" altLang="en-US" sz="29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29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lang="en-US" sz="2900" dirty="0">
                <a:effectLst/>
              </a:rPr>
              <a:t>🎤 </a:t>
            </a:r>
            <a:r>
              <a:rPr lang="en-US" sz="2900" b="1" dirty="0">
                <a:effectLst/>
              </a:rPr>
              <a:t>Any Questions?</a:t>
            </a:r>
            <a:br>
              <a:rPr lang="en-US" sz="2900" b="1" dirty="0">
                <a:effectLst/>
              </a:rPr>
            </a:br>
            <a:r>
              <a:rPr lang="en-US" sz="2900" b="1" dirty="0">
                <a:effectLst/>
              </a:rPr>
              <a:t>         </a:t>
            </a:r>
            <a:r>
              <a:rPr lang="en-US" sz="2900" dirty="0">
                <a:effectLst/>
              </a:rPr>
              <a:t>We’re happy to answer!</a:t>
            </a:r>
            <a:br>
              <a:rPr lang="en-US" sz="2900" dirty="0">
                <a:effectLst/>
              </a:rPr>
            </a:br>
            <a:br>
              <a:rPr kumimoji="0" lang="en-US" altLang="en-US" sz="29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2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brown wooden board">
            <a:extLst>
              <a:ext uri="{FF2B5EF4-FFF2-40B4-BE49-F238E27FC236}">
                <a16:creationId xmlns:a16="http://schemas.microsoft.com/office/drawing/2014/main" id="{E39B2424-8514-9338-3327-2DE4FA8B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6" b="2"/>
          <a:stretch/>
        </p:blipFill>
        <p:spPr bwMode="auto">
          <a:xfrm rot="5400000">
            <a:off x="6385421" y="1054469"/>
            <a:ext cx="6858000" cy="47490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8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A9C73-6F89-CAF7-9813-97166F50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6A12-9F65-86CE-E35C-46C6C122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IN" sz="1700" dirty="0"/>
              <a:t>Introduction</a:t>
            </a:r>
          </a:p>
          <a:p>
            <a:r>
              <a:rPr lang="en-IN" sz="1700" dirty="0"/>
              <a:t>Problem Statement &amp; Need For </a:t>
            </a:r>
            <a:r>
              <a:rPr lang="en-IN" sz="1700" dirty="0" err="1"/>
              <a:t>Caterhub</a:t>
            </a:r>
            <a:endParaRPr lang="en-IN" sz="1700" dirty="0"/>
          </a:p>
          <a:p>
            <a:r>
              <a:rPr lang="en-IN" sz="1700" dirty="0"/>
              <a:t>Objectives of </a:t>
            </a:r>
            <a:r>
              <a:rPr lang="en-IN" sz="1700" dirty="0" err="1"/>
              <a:t>Caterhub</a:t>
            </a:r>
            <a:endParaRPr lang="en-IN" sz="1700" dirty="0"/>
          </a:p>
          <a:p>
            <a:r>
              <a:rPr lang="en-IN" sz="1700" dirty="0"/>
              <a:t>Literature Survey</a:t>
            </a:r>
          </a:p>
          <a:p>
            <a:r>
              <a:rPr lang="en-IN" sz="1700" dirty="0"/>
              <a:t>Technology Stack &amp; Architecture</a:t>
            </a:r>
          </a:p>
          <a:p>
            <a:r>
              <a:rPr lang="en-IN" sz="1700" dirty="0"/>
              <a:t>ER Diagram &amp; Flowchart</a:t>
            </a:r>
          </a:p>
          <a:p>
            <a:r>
              <a:rPr lang="en-IN" sz="17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Frontend Screens – Page Walkthrough</a:t>
            </a:r>
          </a:p>
          <a:p>
            <a:r>
              <a:rPr lang="en-IN" sz="1700" dirty="0"/>
              <a:t>Database Snapshots – MySQL Integration</a:t>
            </a:r>
          </a:p>
          <a:p>
            <a:r>
              <a:rPr lang="en-IN" sz="1700" dirty="0"/>
              <a:t>Conclusion</a:t>
            </a:r>
          </a:p>
          <a:p>
            <a:r>
              <a:rPr lang="en-IN" sz="1700" dirty="0"/>
              <a:t>Future Enhancement</a:t>
            </a:r>
          </a:p>
        </p:txBody>
      </p:sp>
      <p:pic>
        <p:nvPicPr>
          <p:cNvPr id="4" name="Picture 3" descr="Five spoons lined up in a row on a mat">
            <a:extLst>
              <a:ext uri="{FF2B5EF4-FFF2-40B4-BE49-F238E27FC236}">
                <a16:creationId xmlns:a16="http://schemas.microsoft.com/office/drawing/2014/main" id="{08766794-8249-5B93-DDC8-B9FB1051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/>
          <a:stretch/>
        </p:blipFill>
        <p:spPr bwMode="auto">
          <a:xfrm rot="5400000">
            <a:off x="6266720" y="932720"/>
            <a:ext cx="6858000" cy="499256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64051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05D08-425D-4EBA-C898-A7ADD2B0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4B9D0-8BB7-87BC-1748-7167B5282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4992560" cy="3729034"/>
          </a:xfrm>
        </p:spPr>
        <p:txBody>
          <a:bodyPr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effectLst/>
              </a:rPr>
              <a:t>CaterHub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is a web-based platform designed for managing catering services and event bookings.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It bridges the gap between customers and catering providers with a seamless digital experience.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Aims to eliminate traditional manual booking systems like phone calls or in-person visits.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Enhances customer interaction, booking convenience, and service visibility.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Offers a structured and user-friendly interface for all event planning needs.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Designed to make event catering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simpler, smarter, and more accessible.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endParaRPr lang="en-IN" sz="1700" dirty="0"/>
          </a:p>
        </p:txBody>
      </p:sp>
      <p:pic>
        <p:nvPicPr>
          <p:cNvPr id="4" name="Picture 5" descr="dining table with drinking high glass and fork">
            <a:extLst>
              <a:ext uri="{FF2B5EF4-FFF2-40B4-BE49-F238E27FC236}">
                <a16:creationId xmlns:a16="http://schemas.microsoft.com/office/drawing/2014/main" id="{4631B5FC-B035-79A7-A240-35779D0C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6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C0E79-56DD-4EEE-DC3A-69CC6B86E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dirty="0"/>
              <a:t>PROBLEM STATEMENT &amp; NEED FOR CATERHUB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EB64-0FEC-F1A2-1D27-368B3CBFD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311547"/>
            <a:ext cx="5678420" cy="413081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i="1" dirty="0"/>
              <a:t>Challenges in the Catering Industry:</a:t>
            </a:r>
            <a:endParaRPr lang="en-US" sz="1400" b="1" dirty="0"/>
          </a:p>
          <a:p>
            <a:pPr lvl="1"/>
            <a:r>
              <a:rPr lang="en-US" sz="1400" dirty="0"/>
              <a:t>Limited online presence for many catering businesses.</a:t>
            </a:r>
          </a:p>
          <a:p>
            <a:pPr lvl="1"/>
            <a:r>
              <a:rPr lang="en-US" sz="1400" dirty="0"/>
              <a:t>Manual booking processes via calls or in-person visits cause delays.</a:t>
            </a:r>
          </a:p>
          <a:p>
            <a:pPr lvl="1"/>
            <a:r>
              <a:rPr lang="en-US" sz="1400" dirty="0"/>
              <a:t>No centralized system for managing customer bookings.</a:t>
            </a:r>
          </a:p>
          <a:p>
            <a:pPr lvl="1"/>
            <a:r>
              <a:rPr lang="en-US" sz="1400" dirty="0"/>
              <a:t>Lack of instant booking confirmation or records.</a:t>
            </a:r>
          </a:p>
          <a:p>
            <a:pPr lvl="1"/>
            <a:r>
              <a:rPr lang="en-US" sz="1400" dirty="0"/>
              <a:t>Poor user engagement due to outdated and non-responsive websites.</a:t>
            </a:r>
            <a:endParaRPr lang="en-IN" sz="1400" dirty="0"/>
          </a:p>
          <a:p>
            <a:pPr>
              <a:buNone/>
            </a:pPr>
            <a:r>
              <a:rPr lang="en-US" sz="1400" b="1" i="1" dirty="0"/>
              <a:t>Need for a Platform like </a:t>
            </a:r>
            <a:r>
              <a:rPr lang="en-US" sz="1400" b="1" i="1" dirty="0" err="1"/>
              <a:t>CaterHub</a:t>
            </a:r>
            <a:r>
              <a:rPr lang="en-US" sz="1400" b="1" i="1" dirty="0"/>
              <a:t>:</a:t>
            </a:r>
            <a:endParaRPr lang="en-US" sz="1400" b="1" dirty="0"/>
          </a:p>
          <a:p>
            <a:pPr lvl="1"/>
            <a:r>
              <a:rPr lang="en-US" sz="1400" dirty="0"/>
              <a:t>Provides a </a:t>
            </a:r>
            <a:r>
              <a:rPr lang="en-US" sz="1400" b="1" dirty="0"/>
              <a:t>dedicated online platform for booking catering services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Allows users to select </a:t>
            </a:r>
            <a:r>
              <a:rPr lang="en-US" sz="1400" b="1" dirty="0"/>
              <a:t>event types</a:t>
            </a:r>
            <a:r>
              <a:rPr lang="en-US" sz="1400" dirty="0"/>
              <a:t>, </a:t>
            </a:r>
            <a:r>
              <a:rPr lang="en-US" sz="1400" b="1" dirty="0"/>
              <a:t>menu preferences</a:t>
            </a:r>
            <a:r>
              <a:rPr lang="en-US" sz="1400" dirty="0"/>
              <a:t>, and book easily.</a:t>
            </a:r>
          </a:p>
          <a:p>
            <a:pPr lvl="1"/>
            <a:r>
              <a:rPr lang="en-US" sz="1400" dirty="0"/>
              <a:t>Offers a </a:t>
            </a:r>
            <a:r>
              <a:rPr lang="en-US" sz="1400" b="1" dirty="0"/>
              <a:t>user-friendly interface</a:t>
            </a:r>
            <a:r>
              <a:rPr lang="en-US" sz="1400" dirty="0"/>
              <a:t> with smooth animations and design.</a:t>
            </a:r>
          </a:p>
          <a:p>
            <a:pPr lvl="1"/>
            <a:r>
              <a:rPr lang="en-US" sz="1400" dirty="0"/>
              <a:t>Customers can </a:t>
            </a:r>
            <a:r>
              <a:rPr lang="en-US" sz="1400" b="1" dirty="0"/>
              <a:t>print an invoice</a:t>
            </a:r>
            <a:r>
              <a:rPr lang="en-US" sz="1400" dirty="0"/>
              <a:t> after booking confirmation.</a:t>
            </a:r>
          </a:p>
          <a:p>
            <a:pPr lvl="1"/>
            <a:r>
              <a:rPr lang="en-US" sz="1400" dirty="0"/>
              <a:t>Reduces miscommunication by digitizing the booking process.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2" descr="A hand holding a phone with a picture of food on it&#10;&#10;AI-generated content may be incorrect.">
            <a:extLst>
              <a:ext uri="{FF2B5EF4-FFF2-40B4-BE49-F238E27FC236}">
                <a16:creationId xmlns:a16="http://schemas.microsoft.com/office/drawing/2014/main" id="{82B6F58A-821E-72ED-BAF3-B76B0203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4244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11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253A4-2DA0-6BB3-2011-04418F45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5938194" cy="1495425"/>
          </a:xfrm>
        </p:spPr>
        <p:txBody>
          <a:bodyPr>
            <a:normAutofit/>
          </a:bodyPr>
          <a:lstStyle/>
          <a:p>
            <a:r>
              <a:rPr lang="en-IN" sz="4000" dirty="0"/>
              <a:t>OBJECTIVES OF CATERHUB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5BD1-5F59-A869-1BA6-8F78BCEB9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5636856" cy="3729034"/>
          </a:xfrm>
        </p:spPr>
        <p:txBody>
          <a:bodyPr>
            <a:normAutofit lnSpcReduction="10000"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eliminate traditional, manual catering booking methods.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provide a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digital platform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for seamless event booking and management.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offer a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secure login/signup system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for user authentication.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enable users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browse available services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and submit booking requests online.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deliver a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modern, responsive, and user-friendly interface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ensure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data privacy and security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throughout the booking process.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To lay the foundation for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future scalability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and enhancements.</a:t>
            </a:r>
          </a:p>
          <a:p>
            <a:pPr marL="0" indent="0">
              <a:buNone/>
            </a:pPr>
            <a:endParaRPr lang="en-IN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934D8-4059-90BE-D041-ED21614B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 r="1" b="8036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3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2ABB8-28F2-315A-8600-566D83C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20"/>
            <a:ext cx="6125964" cy="1075244"/>
          </a:xfrm>
        </p:spPr>
        <p:txBody>
          <a:bodyPr anchor="b">
            <a:normAutofit/>
          </a:bodyPr>
          <a:lstStyle/>
          <a:p>
            <a:r>
              <a:rPr lang="en-IN" sz="4000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7EF2-7EAE-6E55-DEE7-8CFB0A9A3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1688123"/>
            <a:ext cx="4846888" cy="448884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500" b="1" i="1" dirty="0"/>
              <a:t>Similar Platforms in the Market:</a:t>
            </a:r>
            <a:endParaRPr lang="en-US" sz="1500" b="1" dirty="0"/>
          </a:p>
          <a:p>
            <a:pPr lvl="1"/>
            <a:r>
              <a:rPr lang="en-US" sz="1500" b="1" dirty="0" err="1"/>
              <a:t>EzCater</a:t>
            </a:r>
            <a:r>
              <a:rPr lang="en-US" sz="1500" dirty="0"/>
              <a:t>: Focuses on corporate catering but lacks support for private events.</a:t>
            </a:r>
          </a:p>
          <a:p>
            <a:pPr lvl="1"/>
            <a:r>
              <a:rPr lang="en-US" sz="1500" b="1" dirty="0" err="1"/>
              <a:t>CaterCow</a:t>
            </a:r>
            <a:r>
              <a:rPr lang="en-US" sz="1500" dirty="0"/>
              <a:t>: Offers transparent pricing but limited customization for events.</a:t>
            </a:r>
          </a:p>
          <a:p>
            <a:pPr lvl="1"/>
            <a:r>
              <a:rPr lang="en-US" sz="1500" b="1" dirty="0" err="1"/>
              <a:t>Fooda</a:t>
            </a:r>
            <a:r>
              <a:rPr lang="en-US" sz="1500" dirty="0"/>
              <a:t>: Specializes in workplace catering; lacks interactive booking features.</a:t>
            </a:r>
          </a:p>
          <a:p>
            <a:pPr lvl="1"/>
            <a:r>
              <a:rPr lang="en-US" sz="1500" b="1" dirty="0"/>
              <a:t>Local Caterers' Websites</a:t>
            </a:r>
            <a:r>
              <a:rPr lang="en-US" sz="1500" dirty="0"/>
              <a:t>: Often have poor UI/UX and limited functionality.</a:t>
            </a:r>
          </a:p>
          <a:p>
            <a:pPr>
              <a:buNone/>
            </a:pPr>
            <a:r>
              <a:rPr lang="en-US" sz="1500" b="1" i="1" dirty="0"/>
              <a:t>How </a:t>
            </a:r>
            <a:r>
              <a:rPr lang="en-US" sz="1500" b="1" i="1" dirty="0" err="1"/>
              <a:t>CaterHub</a:t>
            </a:r>
            <a:r>
              <a:rPr lang="en-US" sz="1500" b="1" i="1" dirty="0"/>
              <a:t> is Better:</a:t>
            </a:r>
            <a:endParaRPr lang="en-US" sz="1500" b="1" dirty="0"/>
          </a:p>
          <a:p>
            <a:pPr lvl="1"/>
            <a:r>
              <a:rPr lang="en-US" sz="1500" dirty="0"/>
              <a:t>Designed specifically for </a:t>
            </a:r>
            <a:r>
              <a:rPr lang="en-US" sz="1500" b="1" dirty="0"/>
              <a:t>event-based bookings</a:t>
            </a:r>
            <a:r>
              <a:rPr lang="en-US" sz="1500" dirty="0"/>
              <a:t> (weddings, parties, etc.).</a:t>
            </a:r>
          </a:p>
          <a:p>
            <a:pPr lvl="1"/>
            <a:r>
              <a:rPr lang="en-US" sz="1500" dirty="0"/>
              <a:t>Offers </a:t>
            </a:r>
            <a:r>
              <a:rPr lang="en-US" sz="1500" b="1" dirty="0"/>
              <a:t>instant booking + invoice generation</a:t>
            </a:r>
            <a:r>
              <a:rPr lang="en-US" sz="1500" dirty="0"/>
              <a:t>.</a:t>
            </a:r>
          </a:p>
          <a:p>
            <a:pPr lvl="1"/>
            <a:r>
              <a:rPr lang="en-US" sz="1500" dirty="0"/>
              <a:t>Features a </a:t>
            </a:r>
            <a:r>
              <a:rPr lang="en-US" sz="1500" b="1" dirty="0"/>
              <a:t>modern and interactive UI/UX</a:t>
            </a:r>
            <a:r>
              <a:rPr lang="en-US" sz="1500" dirty="0"/>
              <a:t> with animations.</a:t>
            </a:r>
          </a:p>
          <a:p>
            <a:pPr lvl="1"/>
            <a:r>
              <a:rPr lang="en-US" sz="1500" dirty="0"/>
              <a:t>Includes </a:t>
            </a:r>
            <a:r>
              <a:rPr lang="en-US" sz="1500" b="1" dirty="0"/>
              <a:t>secure login/signup</a:t>
            </a:r>
            <a:r>
              <a:rPr lang="en-US" sz="1500" dirty="0"/>
              <a:t> for better user control.</a:t>
            </a:r>
          </a:p>
          <a:p>
            <a:pPr lvl="1"/>
            <a:r>
              <a:rPr lang="en-US" sz="1500" dirty="0"/>
              <a:t>Built with </a:t>
            </a:r>
            <a:r>
              <a:rPr lang="en-US" sz="1500" b="1" dirty="0"/>
              <a:t>scalability in mind</a:t>
            </a:r>
            <a:r>
              <a:rPr lang="en-US" sz="1500" dirty="0"/>
              <a:t> for future enhancements.</a:t>
            </a:r>
          </a:p>
          <a:p>
            <a:pPr marL="0" indent="0">
              <a:buNone/>
            </a:pPr>
            <a:endParaRPr lang="en-IN" sz="1500" dirty="0"/>
          </a:p>
          <a:p>
            <a:pPr marL="0" indent="0">
              <a:buNone/>
            </a:pPr>
            <a:endParaRPr lang="en-IN" sz="1500" dirty="0"/>
          </a:p>
        </p:txBody>
      </p:sp>
      <p:pic>
        <p:nvPicPr>
          <p:cNvPr id="6" name="Picture 8" descr="CaterCow: Attendee - Apps on Google Play">
            <a:extLst>
              <a:ext uri="{FF2B5EF4-FFF2-40B4-BE49-F238E27FC236}">
                <a16:creationId xmlns:a16="http://schemas.microsoft.com/office/drawing/2014/main" id="{8A64E5D9-ECB6-8478-D179-A1E44226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4" r="-3" b="8019"/>
          <a:stretch/>
        </p:blipFill>
        <p:spPr bwMode="auto">
          <a:xfrm>
            <a:off x="8834495" y="3979627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tering Needs a Breeze by ezCater - Issuu">
            <a:extLst>
              <a:ext uri="{FF2B5EF4-FFF2-40B4-BE49-F238E27FC236}">
                <a16:creationId xmlns:a16="http://schemas.microsoft.com/office/drawing/2014/main" id="{686652BA-12FC-DD7F-DA34-4E5102F2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6" r="1" b="1821"/>
          <a:stretch/>
        </p:blipFill>
        <p:spPr bwMode="auto">
          <a:xfrm>
            <a:off x="6211731" y="2414349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Fooda App Promotions: First PopUp Meal ...">
            <a:extLst>
              <a:ext uri="{FF2B5EF4-FFF2-40B4-BE49-F238E27FC236}">
                <a16:creationId xmlns:a16="http://schemas.microsoft.com/office/drawing/2014/main" id="{3F3258CD-1E35-870F-BE4C-6EB83436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r="19290" b="-1"/>
          <a:stretch/>
        </p:blipFill>
        <p:spPr bwMode="auto">
          <a:xfrm>
            <a:off x="8193118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E8F1-4E5B-2196-068B-9209FC20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7925663" cy="1037167"/>
          </a:xfrm>
        </p:spPr>
        <p:txBody>
          <a:bodyPr anchor="b">
            <a:noAutofit/>
          </a:bodyPr>
          <a:lstStyle/>
          <a:p>
            <a:r>
              <a:rPr lang="en-IN" sz="4000" dirty="0"/>
              <a:t>TECHNOLOGY STACK AND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E27-D67D-54C8-F7C0-24AE44A4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85" y="1924030"/>
            <a:ext cx="5894069" cy="4656269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500" b="1" dirty="0"/>
              <a:t>⚙️ </a:t>
            </a:r>
            <a:r>
              <a:rPr lang="en-IN" sz="1500" b="1" i="1" dirty="0"/>
              <a:t>Technology Stack:</a:t>
            </a:r>
            <a:endParaRPr lang="en-IN" sz="1500" b="1" dirty="0"/>
          </a:p>
          <a:p>
            <a:pPr lvl="1"/>
            <a:r>
              <a:rPr lang="en-IN" sz="1500" b="1" dirty="0"/>
              <a:t>Frontend</a:t>
            </a:r>
            <a:r>
              <a:rPr lang="en-IN" sz="1500" dirty="0"/>
              <a:t>: React.js (with Vite)</a:t>
            </a:r>
          </a:p>
          <a:p>
            <a:pPr lvl="1"/>
            <a:r>
              <a:rPr lang="en-IN" sz="1500" b="1" dirty="0"/>
              <a:t>Backend</a:t>
            </a:r>
            <a:r>
              <a:rPr lang="en-IN" sz="1500" dirty="0"/>
              <a:t>: Node.js with Express.js</a:t>
            </a:r>
          </a:p>
          <a:p>
            <a:pPr lvl="1"/>
            <a:r>
              <a:rPr lang="en-IN" sz="1500" b="1" dirty="0"/>
              <a:t>Database</a:t>
            </a:r>
            <a:r>
              <a:rPr lang="en-IN" sz="1500" dirty="0"/>
              <a:t>: MySQL (Managed via MySQL Workbench)</a:t>
            </a:r>
          </a:p>
          <a:p>
            <a:pPr lvl="1"/>
            <a:r>
              <a:rPr lang="en-IN" sz="1500" b="1" dirty="0"/>
              <a:t>API Communication</a:t>
            </a:r>
            <a:r>
              <a:rPr lang="en-IN" sz="1500" dirty="0"/>
              <a:t>: Axios</a:t>
            </a:r>
          </a:p>
          <a:p>
            <a:pPr lvl="1"/>
            <a:r>
              <a:rPr lang="en-IN" sz="1500" b="1" dirty="0"/>
              <a:t>Animations</a:t>
            </a:r>
            <a:r>
              <a:rPr lang="en-IN" sz="1500" dirty="0"/>
              <a:t>: Framer Motion</a:t>
            </a:r>
          </a:p>
          <a:p>
            <a:pPr lvl="1"/>
            <a:r>
              <a:rPr lang="en-IN" sz="1500" b="1" dirty="0"/>
              <a:t>Security</a:t>
            </a:r>
            <a:r>
              <a:rPr lang="en-IN" sz="1500" dirty="0"/>
              <a:t>: Helmet.js, CORS, Express Rate Limiting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sz="1500" dirty="0"/>
              <a:t>🏗️ </a:t>
            </a:r>
            <a:r>
              <a:rPr lang="en-US" sz="1500" b="1" i="1" dirty="0"/>
              <a:t>System Architecture Overview:</a:t>
            </a:r>
            <a:endParaRPr lang="en-US" sz="1500" b="1" dirty="0"/>
          </a:p>
          <a:p>
            <a:pPr lvl="1"/>
            <a:r>
              <a:rPr lang="en-US" sz="1500" dirty="0"/>
              <a:t>Client (Browser) interacts with the </a:t>
            </a:r>
            <a:r>
              <a:rPr lang="en-US" sz="1500" b="1" dirty="0"/>
              <a:t>React.js frontend</a:t>
            </a:r>
            <a:r>
              <a:rPr lang="en-US" sz="1500" dirty="0"/>
              <a:t>.</a:t>
            </a:r>
          </a:p>
          <a:p>
            <a:pPr lvl="1"/>
            <a:r>
              <a:rPr lang="en-US" sz="1500" dirty="0"/>
              <a:t>Frontend sends/receives data via </a:t>
            </a:r>
            <a:r>
              <a:rPr lang="en-US" sz="1500" b="1" dirty="0"/>
              <a:t>Axios</a:t>
            </a:r>
            <a:r>
              <a:rPr lang="en-US" sz="1500" dirty="0"/>
              <a:t> to the backend server.</a:t>
            </a:r>
          </a:p>
          <a:p>
            <a:pPr lvl="1"/>
            <a:r>
              <a:rPr lang="en-US" sz="1500" dirty="0"/>
              <a:t>Backend built with </a:t>
            </a:r>
            <a:r>
              <a:rPr lang="en-US" sz="1500" b="1" dirty="0"/>
              <a:t>Node.js + Express.js</a:t>
            </a:r>
            <a:r>
              <a:rPr lang="en-US" sz="1500" dirty="0"/>
              <a:t> handles routing, validation, and logic.</a:t>
            </a:r>
          </a:p>
          <a:p>
            <a:pPr lvl="1"/>
            <a:r>
              <a:rPr lang="en-US" sz="1500" dirty="0"/>
              <a:t>Backend communicates with </a:t>
            </a:r>
            <a:r>
              <a:rPr lang="en-US" sz="1500" b="1" dirty="0"/>
              <a:t>MySQL database</a:t>
            </a:r>
            <a:r>
              <a:rPr lang="en-US" sz="1500" dirty="0"/>
              <a:t> for storing bookings, users, and messages.</a:t>
            </a:r>
          </a:p>
          <a:p>
            <a:pPr lvl="1"/>
            <a:r>
              <a:rPr lang="en-US" sz="1500" dirty="0"/>
              <a:t>Security layers (Helmet, CORS, Rate Limiting) protect server and APIs.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500" dirty="0"/>
          </a:p>
          <a:p>
            <a:pPr marL="0" indent="0">
              <a:buNone/>
            </a:pPr>
            <a:endParaRPr lang="en-IN" sz="1500" dirty="0"/>
          </a:p>
        </p:txBody>
      </p:sp>
      <p:pic>
        <p:nvPicPr>
          <p:cNvPr id="3074" name="Picture 2" descr="Setting Up React With Vite on VSCode: Your Easy Guide">
            <a:extLst>
              <a:ext uri="{FF2B5EF4-FFF2-40B4-BE49-F238E27FC236}">
                <a16:creationId xmlns:a16="http://schemas.microsoft.com/office/drawing/2014/main" id="{0E3AB34B-E217-615F-B8C2-2E67FCB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9678" y="1259974"/>
            <a:ext cx="5345720" cy="259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ySql Workbench - Information Technology">
            <a:extLst>
              <a:ext uri="{FF2B5EF4-FFF2-40B4-BE49-F238E27FC236}">
                <a16:creationId xmlns:a16="http://schemas.microsoft.com/office/drawing/2014/main" id="{C48F7847-6558-58DB-BF91-E71665B9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6710" y="3605698"/>
            <a:ext cx="5345719" cy="27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430A7723-91ED-264B-172A-DC8EB7D4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FF1C10FB-A508-9184-DF05-6C4BFC650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Rectangle 3087">
              <a:extLst>
                <a:ext uri="{FF2B5EF4-FFF2-40B4-BE49-F238E27FC236}">
                  <a16:creationId xmlns:a16="http://schemas.microsoft.com/office/drawing/2014/main" id="{F16E929D-9D28-E44C-7D82-8A13EB5AE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B780CE0-4378-0587-E0E8-C10D3B04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312" y="-1"/>
            <a:ext cx="5486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0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113CC-3781-8ED8-68C1-B4554D07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11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ER DIAGRAM AND FLOW CHART</a:t>
            </a:r>
            <a:endParaRPr lang="en-IN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5B55D6-AC71-5174-2FF8-A5A23ED1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78" y="1695719"/>
            <a:ext cx="4212573" cy="3938756"/>
          </a:xfrm>
          <a:prstGeom prst="rect">
            <a:avLst/>
          </a:prstGeom>
        </p:spPr>
      </p:pic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49CA9D82-359A-CC1A-7E7E-5B56A83E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29" y="1877231"/>
            <a:ext cx="6185967" cy="3637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8D2879-AC2C-994C-5FB7-5AF34F792C52}"/>
              </a:ext>
            </a:extLst>
          </p:cNvPr>
          <p:cNvSpPr txBox="1"/>
          <p:nvPr/>
        </p:nvSpPr>
        <p:spPr>
          <a:xfrm>
            <a:off x="1668026" y="5968721"/>
            <a:ext cx="289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 1: ER DIAGRAM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6B8A-8298-BDA7-F851-860AC2938DA4}"/>
              </a:ext>
            </a:extLst>
          </p:cNvPr>
          <p:cNvSpPr txBox="1"/>
          <p:nvPr/>
        </p:nvSpPr>
        <p:spPr>
          <a:xfrm>
            <a:off x="5679398" y="596872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FIGURE 2: FLOW CHART</a:t>
            </a:r>
          </a:p>
        </p:txBody>
      </p:sp>
    </p:spTree>
    <p:extLst>
      <p:ext uri="{BB962C8B-B14F-4D97-AF65-F5344CB8AC3E}">
        <p14:creationId xmlns:p14="http://schemas.microsoft.com/office/powerpoint/2010/main" val="3467747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1857</Words>
  <Application>Microsoft Office PowerPoint</Application>
  <PresentationFormat>Widescreen</PresentationFormat>
  <Paragraphs>222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Calisto MT (Body)</vt:lpstr>
      <vt:lpstr>Times New Roman</vt:lpstr>
      <vt:lpstr>Office Theme</vt:lpstr>
      <vt:lpstr>PowerPoint Presentation</vt:lpstr>
      <vt:lpstr>CATERHUB</vt:lpstr>
      <vt:lpstr>TABLE OF CONTENTS</vt:lpstr>
      <vt:lpstr>INTRODUCTION</vt:lpstr>
      <vt:lpstr>PROBLEM STATEMENT &amp; NEED FOR CATERHUB</vt:lpstr>
      <vt:lpstr>OBJECTIVES OF CATERHUB</vt:lpstr>
      <vt:lpstr>LITERATURE SURVEY</vt:lpstr>
      <vt:lpstr>TECHNOLOGY STACK AND ARCHITECTURE</vt:lpstr>
      <vt:lpstr>ER DIAGRAM AND FLOW CHART</vt:lpstr>
      <vt:lpstr>FRONTEND SCREENS – PAGE WALKTHROUGH </vt:lpstr>
      <vt:lpstr>FRONTEND SCREENS – PAGE WALKTHROUGH </vt:lpstr>
      <vt:lpstr>FRONTEND SCREENS – PAGE WALKTHROUGH </vt:lpstr>
      <vt:lpstr>FRONTEND SCREENS – PAGE WALKTHROUGH </vt:lpstr>
      <vt:lpstr>FRONTEND SCREENS – PAGE WALKTHROUGH </vt:lpstr>
      <vt:lpstr>FRONTEND SCREENS – PAGE WALKTHROUGH </vt:lpstr>
      <vt:lpstr>FRONTEND SCREENS – PAGE WALKTHROUGH </vt:lpstr>
      <vt:lpstr>DATABASE SNAPSHOTS – MYSQL INTEGRATION</vt:lpstr>
      <vt:lpstr>DATABASE SNAPSHOTS – MYSQL INTEGRATION</vt:lpstr>
      <vt:lpstr>FUTURE ENHANCEMENTS</vt:lpstr>
      <vt:lpstr>CONCLUSION</vt:lpstr>
      <vt:lpstr>BIBILOGRAPHY</vt:lpstr>
      <vt:lpstr>🙏 Thank You!              We appreciate your time and attention.   🎤 Any Questions?          We’re happy to answer! 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itsreddy083</dc:creator>
  <cp:lastModifiedBy>itsreddy083</cp:lastModifiedBy>
  <cp:revision>33</cp:revision>
  <dcterms:created xsi:type="dcterms:W3CDTF">2025-04-10T18:06:19Z</dcterms:created>
  <dcterms:modified xsi:type="dcterms:W3CDTF">2025-04-11T01:37:42Z</dcterms:modified>
</cp:coreProperties>
</file>